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3" r:id="rId1"/>
  </p:sldMasterIdLst>
  <p:notesMasterIdLst>
    <p:notesMasterId r:id="rId6"/>
  </p:notesMasterIdLst>
  <p:handoutMasterIdLst>
    <p:handoutMasterId r:id="rId7"/>
  </p:handoutMasterIdLst>
  <p:sldIdLst>
    <p:sldId id="316" r:id="rId2"/>
    <p:sldId id="305" r:id="rId3"/>
    <p:sldId id="268" r:id="rId4"/>
    <p:sldId id="322" r:id="rId5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лисов Артём Викторович" initials="ВАВ" lastIdx="9" clrIdx="0">
    <p:extLst>
      <p:ext uri="{19B8F6BF-5375-455C-9EA6-DF929625EA0E}">
        <p15:presenceInfo xmlns="" xmlns:p15="http://schemas.microsoft.com/office/powerpoint/2012/main" userId="Вилисов Артём Викторович" providerId="None"/>
      </p:ext>
    </p:extLst>
  </p:cmAuthor>
  <p:cmAuthor id="2" name="Mama" initials="M" lastIdx="2" clrIdx="1">
    <p:extLst>
      <p:ext uri="{19B8F6BF-5375-455C-9EA6-DF929625EA0E}">
        <p15:presenceInfo xmlns="" xmlns:p15="http://schemas.microsoft.com/office/powerpoint/2012/main" userId="Ma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AD"/>
    <a:srgbClr val="F83458"/>
    <a:srgbClr val="DEE2F4"/>
    <a:srgbClr val="CBD4F5"/>
    <a:srgbClr val="FF496C"/>
    <a:srgbClr val="EBEEF9"/>
    <a:srgbClr val="E2E6F6"/>
    <a:srgbClr val="DFE5F9"/>
    <a:srgbClr val="EDF5FE"/>
    <a:srgbClr val="FEE6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4" autoAdjust="0"/>
    <p:restoredTop sz="96433" autoAdjust="0"/>
  </p:normalViewPr>
  <p:slideViewPr>
    <p:cSldViewPr snapToGrid="0">
      <p:cViewPr varScale="1">
        <p:scale>
          <a:sx n="80" d="100"/>
          <a:sy n="80" d="100"/>
        </p:scale>
        <p:origin x="-1339" y="-8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322FD-42AE-4246-AB70-1162A314EA1A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10C44-D1E6-4D64-B6C3-8DE2D9AAD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3883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49908-1920-482F-A6D2-BADA50BDBEE5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703D-D415-4AB4-BF73-AFF4B5C7A4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7467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6703D-D415-4AB4-BF73-AFF4B5C7A4A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218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6703D-D415-4AB4-BF73-AFF4B5C7A4A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508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6703D-D415-4AB4-BF73-AFF4B5C7A4A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036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579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693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28ED-4480-4FFC-9AAE-33340337A5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505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9488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7552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113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8687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601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7245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8018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298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9643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0527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3980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4143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7702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584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8524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6917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5331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6267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595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65215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9738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38837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7017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84474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20997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6316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12203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35954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7292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412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6096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46939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41450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01073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1"/>
            <a:ext cx="10691813" cy="793877"/>
          </a:xfrm>
          <a:prstGeom prst="rect">
            <a:avLst/>
          </a:prstGeom>
          <a:solidFill>
            <a:srgbClr val="1A5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579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05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7546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58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5558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569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735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18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49" r:id="rId15"/>
    <p:sldLayoutId id="2147483845" r:id="rId16"/>
    <p:sldLayoutId id="2147483846" r:id="rId17"/>
    <p:sldLayoutId id="2147483847" r:id="rId18"/>
    <p:sldLayoutId id="2147483848" r:id="rId19"/>
    <p:sldLayoutId id="2147483849" r:id="rId20"/>
    <p:sldLayoutId id="2147483850" r:id="rId21"/>
    <p:sldLayoutId id="2147483851" r:id="rId22"/>
    <p:sldLayoutId id="2147483852" r:id="rId23"/>
    <p:sldLayoutId id="2147483853" r:id="rId24"/>
    <p:sldLayoutId id="2147483854" r:id="rId25"/>
    <p:sldLayoutId id="2147483855" r:id="rId26"/>
    <p:sldLayoutId id="2147483856" r:id="rId27"/>
    <p:sldLayoutId id="2147483857" r:id="rId28"/>
    <p:sldLayoutId id="2147483858" r:id="rId29"/>
    <p:sldLayoutId id="2147483859" r:id="rId30"/>
    <p:sldLayoutId id="2147483860" r:id="rId31"/>
    <p:sldLayoutId id="2147483861" r:id="rId32"/>
    <p:sldLayoutId id="2147483862" r:id="rId33"/>
    <p:sldLayoutId id="2147483863" r:id="rId34"/>
    <p:sldLayoutId id="2147483864" r:id="rId35"/>
    <p:sldLayoutId id="2147483865" r:id="rId36"/>
    <p:sldLayoutId id="2147483866" r:id="rId37"/>
    <p:sldLayoutId id="2147483867" r:id="rId38"/>
    <p:sldLayoutId id="2147483868" r:id="rId39"/>
    <p:sldLayoutId id="2147483869" r:id="rId40"/>
    <p:sldLayoutId id="2147483870" r:id="rId41"/>
    <p:sldLayoutId id="2147483871" r:id="rId42"/>
    <p:sldLayoutId id="2147483872" r:id="rId43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583EF3B8-9D0D-4255-B93C-CCAC172D9B2A}"/>
              </a:ext>
            </a:extLst>
          </p:cNvPr>
          <p:cNvSpPr txBox="1">
            <a:spLocks/>
          </p:cNvSpPr>
          <p:nvPr/>
        </p:nvSpPr>
        <p:spPr>
          <a:xfrm>
            <a:off x="719189" y="500063"/>
            <a:ext cx="9553524" cy="1400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450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latin typeface="+mn-lt"/>
                <a:cs typeface="Arial" panose="020B0604020202020204" pitchFamily="34" charset="0"/>
              </a:rPr>
              <a:t>ПРЕИМУЩЕСТВА РАБОТЫ С ОРГАНАМИ ГОСУДАРСТВЕННОЙ ВЛАСТИ (ОРГАНАМИ МЕСТНОГО САМОУПРАВЛЕНИЯ)</a:t>
            </a:r>
            <a:endParaRPr lang="ru-RU" sz="2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583EF3B8-9D0D-4255-B93C-CCAC172D9B2A}"/>
              </a:ext>
            </a:extLst>
          </p:cNvPr>
          <p:cNvSpPr txBox="1">
            <a:spLocks/>
          </p:cNvSpPr>
          <p:nvPr/>
        </p:nvSpPr>
        <p:spPr>
          <a:xfrm>
            <a:off x="1171575" y="1771651"/>
            <a:ext cx="8743950" cy="5400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450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4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ru-RU" sz="6000" b="1" dirty="0">
              <a:solidFill>
                <a:srgbClr val="0225A3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509713" y="2228849"/>
            <a:ext cx="2543175" cy="1514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 длительный срок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(от </a:t>
            </a:r>
            <a:r>
              <a:rPr lang="ru-RU" dirty="0" smtClean="0">
                <a:solidFill>
                  <a:schemeClr val="tx1"/>
                </a:solidFill>
              </a:rPr>
              <a:t>3-</a:t>
            </a:r>
            <a:r>
              <a:rPr lang="ru-RU" dirty="0" smtClean="0">
                <a:solidFill>
                  <a:schemeClr val="tx1"/>
                </a:solidFill>
              </a:rPr>
              <a:t>5 </a:t>
            </a:r>
            <a:r>
              <a:rPr lang="ru-RU" dirty="0" smtClean="0">
                <a:solidFill>
                  <a:schemeClr val="tx1"/>
                </a:solidFill>
              </a:rPr>
              <a:t>лет)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56898" y="2111864"/>
            <a:ext cx="2576511" cy="15885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3" y="4937638"/>
            <a:ext cx="2543175" cy="14984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6443" y="5083686"/>
            <a:ext cx="2575370" cy="150481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158039" y="2400300"/>
            <a:ext cx="2300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Без посредников напрямую </a:t>
            </a:r>
            <a:br>
              <a:rPr lang="ru-RU" dirty="0" smtClean="0"/>
            </a:br>
            <a:r>
              <a:rPr lang="ru-RU" dirty="0" smtClean="0"/>
              <a:t>у собственника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63" y="5229225"/>
            <a:ext cx="2428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Торги только среди субъектов МСП 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 smtClean="0"/>
              <a:t>самозанятых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67700" y="5177851"/>
            <a:ext cx="2424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Возможность выкупа имущества </a:t>
            </a:r>
            <a:r>
              <a:rPr lang="ru-RU" dirty="0" smtClean="0"/>
              <a:t>в </a:t>
            </a:r>
            <a:r>
              <a:rPr lang="ru-RU" dirty="0" smtClean="0"/>
              <a:t>случаях, установленных законом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66617" y="3439539"/>
            <a:ext cx="2924178" cy="164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свободных объекта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для МСП и </a:t>
            </a:r>
            <a:r>
              <a:rPr lang="ru-RU" dirty="0" err="1" smtClean="0">
                <a:solidFill>
                  <a:schemeClr val="bg1"/>
                </a:solidFill>
              </a:rPr>
              <a:t>самозанятых</a:t>
            </a:r>
            <a:r>
              <a:rPr lang="ru-RU" dirty="0" smtClean="0">
                <a:solidFill>
                  <a:schemeClr val="bg1"/>
                </a:solidFill>
              </a:rPr>
              <a:t> граждан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6" name="Скругленная соединительная линия 25"/>
          <p:cNvCxnSpPr/>
          <p:nvPr/>
        </p:nvCxnSpPr>
        <p:spPr>
          <a:xfrm>
            <a:off x="4166617" y="2400300"/>
            <a:ext cx="2924178" cy="12700"/>
          </a:xfrm>
          <a:prstGeom prst="curvedConnector3">
            <a:avLst>
              <a:gd name="adj1" fmla="val 509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330978" y="3875308"/>
            <a:ext cx="0" cy="928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2918845" y="5819180"/>
            <a:ext cx="1167380" cy="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057400" y="3907631"/>
            <a:ext cx="0" cy="928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4623" y="5159864"/>
            <a:ext cx="2576511" cy="158859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657724" y="5581651"/>
            <a:ext cx="1733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Фиксированная цена договора 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6843145" y="5904905"/>
            <a:ext cx="1167380" cy="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23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28663" y="914401"/>
            <a:ext cx="948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ПОРЯДОК ОКАЗАНИЯ ИМУЩЕСТВЕННОЙ ПОДДЕРЖКИ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1435608" y="1618488"/>
            <a:ext cx="3035808" cy="1353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Требования к предпринимателям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35608" y="3383280"/>
            <a:ext cx="3035808" cy="138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Сроки предоставления имущества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0912" y="1819656"/>
            <a:ext cx="5352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Отнесение к субъектам МСП (Единый реестр субъектов МСП) или регистрация в качестве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гражданина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58551" y="3872592"/>
            <a:ext cx="520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 до 2 месяцев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Шестиугольник 1"/>
          <p:cNvSpPr/>
          <p:nvPr/>
        </p:nvSpPr>
        <p:spPr>
          <a:xfrm>
            <a:off x="1435608" y="5175503"/>
            <a:ext cx="2889504" cy="1792225"/>
          </a:xfrm>
          <a:prstGeom prst="hexagon">
            <a:avLst>
              <a:gd name="adj" fmla="val 23052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Дополнительные возможности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8551" y="5550408"/>
            <a:ext cx="5130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Наряду с имущественной поддержкой могут быть представлены меры финансовой, консультационной и иной запрашиваемой поддержки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8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262" y="411480"/>
            <a:ext cx="978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ПРЕДЛОЖЕНИЯ ДЛЯ СУБЪЕКТОВ МСП И САМОЗАНЯТЫХ ГРАЖДАН </a:t>
            </a:r>
            <a:endParaRPr lang="ru-RU" sz="2400" b="1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345" y="3417570"/>
            <a:ext cx="1816894" cy="213409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0312" y="1874028"/>
            <a:ext cx="1531858" cy="156259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291239" y="2392442"/>
            <a:ext cx="2337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Полазненское</a:t>
            </a:r>
            <a:r>
              <a:rPr lang="ru-RU" dirty="0" smtClean="0"/>
              <a:t> городское поселение, п. Полазна, ул. Больничная, 13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329816" y="3762375"/>
            <a:ext cx="2451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Кадастровый номер:</a:t>
            </a:r>
          </a:p>
          <a:p>
            <a:r>
              <a:rPr lang="ru-RU" dirty="0" smtClean="0"/>
              <a:t>59:18:0020401:6892</a:t>
            </a:r>
          </a:p>
          <a:p>
            <a:r>
              <a:rPr lang="ru-RU" dirty="0" smtClean="0"/>
              <a:t>Площадь: 10,6 кв.м.</a:t>
            </a:r>
          </a:p>
          <a:p>
            <a:r>
              <a:rPr lang="ru-RU" dirty="0" smtClean="0"/>
              <a:t>Назначение: свободное</a:t>
            </a:r>
          </a:p>
          <a:p>
            <a:r>
              <a:rPr lang="ru-RU" dirty="0" smtClean="0"/>
              <a:t>Здание: нежилое помещение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3175" y="1508760"/>
            <a:ext cx="156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Аренда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1461135"/>
            <a:ext cx="156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Аренда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65" y="2363867"/>
            <a:ext cx="2423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Полазненское</a:t>
            </a:r>
            <a:r>
              <a:rPr lang="ru-RU" dirty="0" smtClean="0"/>
              <a:t> городское поселение, п. Полазна, ул. Больничная, 13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92066" y="3857625"/>
            <a:ext cx="28232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Кадастровый номер:</a:t>
            </a:r>
          </a:p>
          <a:p>
            <a:r>
              <a:rPr lang="ru-RU" dirty="0" smtClean="0"/>
              <a:t>59:18:0020401:6907 Площадь: 33,9 кв.м.</a:t>
            </a:r>
          </a:p>
          <a:p>
            <a:r>
              <a:rPr lang="ru-RU" dirty="0" smtClean="0"/>
              <a:t>Назначение:</a:t>
            </a:r>
          </a:p>
          <a:p>
            <a:r>
              <a:rPr lang="ru-RU" dirty="0" smtClean="0"/>
              <a:t>свободное</a:t>
            </a:r>
          </a:p>
          <a:p>
            <a:r>
              <a:rPr lang="ru-RU" dirty="0" smtClean="0"/>
              <a:t>Здание: нежилое помещение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7725" y="1480185"/>
            <a:ext cx="156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Аренда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87190" y="2335292"/>
            <a:ext cx="2423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Полазненское</a:t>
            </a:r>
            <a:r>
              <a:rPr lang="ru-RU" dirty="0" smtClean="0"/>
              <a:t> городское поселение, п. Полазна, ул. Больничная, 13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749541" y="3857625"/>
            <a:ext cx="28232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Кадастровый номер:</a:t>
            </a:r>
          </a:p>
          <a:p>
            <a:r>
              <a:rPr lang="ru-RU" dirty="0" smtClean="0"/>
              <a:t>59:18:0020401:6896 Площадь: 12,0 кв.м.</a:t>
            </a:r>
          </a:p>
          <a:p>
            <a:r>
              <a:rPr lang="ru-RU" dirty="0" smtClean="0"/>
              <a:t>Назначение: </a:t>
            </a:r>
          </a:p>
          <a:p>
            <a:r>
              <a:rPr lang="ru-RU" dirty="0" smtClean="0"/>
              <a:t>свободное</a:t>
            </a:r>
          </a:p>
          <a:p>
            <a:r>
              <a:rPr lang="ru-RU" dirty="0" smtClean="0"/>
              <a:t>Здание: нежилое помещение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883213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51510" y="422911"/>
            <a:ext cx="9692640" cy="457200"/>
          </a:xfrm>
        </p:spPr>
        <p:txBody>
          <a:bodyPr/>
          <a:lstStyle/>
          <a:p>
            <a:r>
              <a:rPr lang="ru-RU" b="1" dirty="0" smtClean="0"/>
              <a:t>Контактные данные ответственных лиц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63290" y="1394460"/>
            <a:ext cx="6880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Пермякова</a:t>
            </a:r>
            <a:r>
              <a:rPr lang="ru-RU" dirty="0" smtClean="0"/>
              <a:t> Марина Анатольевна, Инженер МКУ "Добрянское имущественное казначейство«, г Добрянка, ул. Копылова, 10, каб. 2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63290" y="2926080"/>
            <a:ext cx="6880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(834272) </a:t>
            </a:r>
            <a:r>
              <a:rPr lang="en-US" dirty="0" smtClean="0"/>
              <a:t>2 69 20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06190" y="4526280"/>
            <a:ext cx="644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63290" y="4183381"/>
            <a:ext cx="688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dgik72@mail.ru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6467" y="1252537"/>
            <a:ext cx="1065253" cy="10652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6467" y="2511386"/>
            <a:ext cx="1137405" cy="114253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7355" y="3653922"/>
            <a:ext cx="1375628" cy="13756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03472" y="5160067"/>
            <a:ext cx="1319511" cy="1319511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463290" y="5518189"/>
            <a:ext cx="6880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http://dobrraion.ru/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8261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Тема1" id="{A568FDB8-086E-4AFE-83B3-F4E1050BFE15}" vid="{033AE83B-7C0A-43F7-B437-6EC35A0AD09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3320</TotalTime>
  <Words>218</Words>
  <Application>Microsoft Office PowerPoint</Application>
  <PresentationFormat>Произвольный</PresentationFormat>
  <Paragraphs>44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Тема1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Абрамова Евгения Вадимовна</dc:creator>
  <cp:lastModifiedBy>Пользлватель</cp:lastModifiedBy>
  <cp:revision>327</cp:revision>
  <cp:lastPrinted>2021-02-03T17:44:03Z</cp:lastPrinted>
  <dcterms:created xsi:type="dcterms:W3CDTF">2021-02-03T17:39:42Z</dcterms:created>
  <dcterms:modified xsi:type="dcterms:W3CDTF">2021-06-21T07:38:56Z</dcterms:modified>
</cp:coreProperties>
</file>